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7"/>
  </p:notesMasterIdLst>
  <p:handoutMasterIdLst>
    <p:handoutMasterId r:id="rId18"/>
  </p:handoutMasterIdLst>
  <p:sldIdLst>
    <p:sldId id="360" r:id="rId2"/>
    <p:sldId id="362" r:id="rId3"/>
    <p:sldId id="355" r:id="rId4"/>
    <p:sldId id="405" r:id="rId5"/>
    <p:sldId id="379" r:id="rId6"/>
    <p:sldId id="408" r:id="rId7"/>
    <p:sldId id="409" r:id="rId8"/>
    <p:sldId id="382" r:id="rId9"/>
    <p:sldId id="391" r:id="rId10"/>
    <p:sldId id="378" r:id="rId11"/>
    <p:sldId id="401" r:id="rId12"/>
    <p:sldId id="406" r:id="rId13"/>
    <p:sldId id="385" r:id="rId14"/>
    <p:sldId id="404" r:id="rId15"/>
    <p:sldId id="390" r:id="rId16"/>
  </p:sldIdLst>
  <p:sldSz cx="12192000" cy="6858000"/>
  <p:notesSz cx="11309350" cy="20104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DD29F31D-FD3E-4656-95C7-E134B4FAAFA1}">
          <p14:sldIdLst>
            <p14:sldId id="360"/>
            <p14:sldId id="362"/>
            <p14:sldId id="355"/>
            <p14:sldId id="405"/>
            <p14:sldId id="379"/>
            <p14:sldId id="408"/>
            <p14:sldId id="409"/>
            <p14:sldId id="382"/>
            <p14:sldId id="391"/>
            <p14:sldId id="378"/>
            <p14:sldId id="401"/>
            <p14:sldId id="406"/>
            <p14:sldId id="385"/>
            <p14:sldId id="404"/>
            <p14:sldId id="390"/>
          </p14:sldIdLst>
        </p14:section>
      </p14:sectionLst>
    </p:ext>
    <p:ext uri="{EFAFB233-063F-42B5-8137-9DF3F51BA10A}">
      <p15:sldGuideLst xmlns:p15="http://schemas.microsoft.com/office/powerpoint/2012/main">
        <p15:guide id="2" pos="7008" userDrawn="1">
          <p15:clr>
            <a:srgbClr val="000000"/>
          </p15:clr>
        </p15:guide>
        <p15:guide id="3" orient="horz" pos="32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67DB73A-5D7A-5558-0DC9-A0F2D0D267A5}" name="Robert Benirschke" initials="RB" userId="3aae9756f88c0ca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FFFFFF"/>
    <a:srgbClr val="78AAD6"/>
    <a:srgbClr val="D3908F"/>
    <a:srgbClr val="D0D1D2"/>
    <a:srgbClr val="8DB4E2"/>
    <a:srgbClr val="92B573"/>
    <a:srgbClr val="538DD5"/>
    <a:srgbClr val="D9D9D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C4630C-4AB4-B96F-50B3-800BD9FE48B3}" v="5" dt="2021-07-14T21:53:03.945"/>
    <p1510:client id="{F821318E-F24C-4D68-AE43-45F79F6BA226}" v="4" dt="2021-07-12T21:19:40.223"/>
  </p1510:revLst>
</p1510:revInfo>
</file>

<file path=ppt/tableStyles.xml><?xml version="1.0" encoding="utf-8"?>
<a:tblStyleLst xmlns:a="http://schemas.openxmlformats.org/drawingml/2006/main" def="{71CB66AA-850D-4605-A19E-2ED404D436C7}">
  <a:tblStyle styleId="{71CB66AA-850D-4605-A19E-2ED404D43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9C1C93-8995-4D9E-87C8-A8817AF97DB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A09481-35D7-4565-9225-4E10A05E4E9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4626" autoAdjust="0"/>
  </p:normalViewPr>
  <p:slideViewPr>
    <p:cSldViewPr snapToGrid="0">
      <p:cViewPr varScale="1">
        <p:scale>
          <a:sx n="106" d="100"/>
          <a:sy n="106" d="100"/>
        </p:scale>
        <p:origin x="2376" y="114"/>
      </p:cViewPr>
      <p:guideLst>
        <p:guide pos="7008"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bstfeld, Amrom E" userId="S::obstfelda@chop.edu::723fc76c-ee2b-4721-b304-153613f0d15a" providerId="AD" clId="Web-{9CC4630C-4AB4-B96F-50B3-800BD9FE48B3}"/>
    <pc:docChg chg="modSld">
      <pc:chgData name="Obstfeld, Amrom E" userId="S::obstfelda@chop.edu::723fc76c-ee2b-4721-b304-153613f0d15a" providerId="AD" clId="Web-{9CC4630C-4AB4-B96F-50B3-800BD9FE48B3}" dt="2021-07-14T21:53:03.523" v="413"/>
      <pc:docMkLst>
        <pc:docMk/>
      </pc:docMkLst>
      <pc:sldChg chg="modNotes">
        <pc:chgData name="Obstfeld, Amrom E" userId="S::obstfelda@chop.edu::723fc76c-ee2b-4721-b304-153613f0d15a" providerId="AD" clId="Web-{9CC4630C-4AB4-B96F-50B3-800BD9FE48B3}" dt="2021-07-14T21:53:03.523" v="413"/>
        <pc:sldMkLst>
          <pc:docMk/>
          <pc:sldMk cId="3183693502" sldId="355"/>
        </pc:sldMkLst>
      </pc:sldChg>
      <pc:sldChg chg="modNotes">
        <pc:chgData name="Obstfeld, Amrom E" userId="S::obstfelda@chop.edu::723fc76c-ee2b-4721-b304-153613f0d15a" providerId="AD" clId="Web-{9CC4630C-4AB4-B96F-50B3-800BD9FE48B3}" dt="2021-07-14T21:49:56.502" v="247"/>
        <pc:sldMkLst>
          <pc:docMk/>
          <pc:sldMk cId="1711487330" sldId="360"/>
        </pc:sldMkLst>
      </pc:sldChg>
      <pc:sldChg chg="modNotes">
        <pc:chgData name="Obstfeld, Amrom E" userId="S::obstfelda@chop.edu::723fc76c-ee2b-4721-b304-153613f0d15a" providerId="AD" clId="Web-{9CC4630C-4AB4-B96F-50B3-800BD9FE48B3}" dt="2021-07-14T21:50:02.689" v="251"/>
        <pc:sldMkLst>
          <pc:docMk/>
          <pc:sldMk cId="2034022152" sldId="362"/>
        </pc:sldMkLst>
      </pc:sldChg>
      <pc:sldChg chg="modNotes">
        <pc:chgData name="Obstfeld, Amrom E" userId="S::obstfelda@chop.edu::723fc76c-ee2b-4721-b304-153613f0d15a" providerId="AD" clId="Web-{9CC4630C-4AB4-B96F-50B3-800BD9FE48B3}" dt="2021-07-14T21:37:21.010" v="10"/>
        <pc:sldMkLst>
          <pc:docMk/>
          <pc:sldMk cId="335626226" sldId="383"/>
        </pc:sldMkLst>
      </pc:sldChg>
    </pc:docChg>
  </pc:docChgLst>
  <pc:docChgLst>
    <pc:chgData name="Obstfeld, Amrom E" userId="S::obstfelda@chop.edu::723fc76c-ee2b-4721-b304-153613f0d15a" providerId="AD" clId="Web-{3C7CAB99-938D-6293-1B07-5E86DF3FC638}"/>
    <pc:docChg chg="delSld modSld modSection">
      <pc:chgData name="Obstfeld, Amrom E" userId="S::obstfelda@chop.edu::723fc76c-ee2b-4721-b304-153613f0d15a" providerId="AD" clId="Web-{3C7CAB99-938D-6293-1B07-5E86DF3FC638}" dt="2021-07-11T20:40:38.637" v="66"/>
      <pc:docMkLst>
        <pc:docMk/>
      </pc:docMkLst>
      <pc:sldChg chg="addSp delSp modSp">
        <pc:chgData name="Obstfeld, Amrom E" userId="S::obstfelda@chop.edu::723fc76c-ee2b-4721-b304-153613f0d15a" providerId="AD" clId="Web-{3C7CAB99-938D-6293-1B07-5E86DF3FC638}" dt="2021-07-11T20:37:49.124" v="49"/>
        <pc:sldMkLst>
          <pc:docMk/>
          <pc:sldMk cId="1674616057" sldId="378"/>
        </pc:sldMkLst>
        <pc:picChg chg="add del mod ord">
          <ac:chgData name="Obstfeld, Amrom E" userId="S::obstfelda@chop.edu::723fc76c-ee2b-4721-b304-153613f0d15a" providerId="AD" clId="Web-{3C7CAB99-938D-6293-1B07-5E86DF3FC638}" dt="2021-07-11T20:34:23.821" v="25"/>
          <ac:picMkLst>
            <pc:docMk/>
            <pc:sldMk cId="1674616057" sldId="378"/>
            <ac:picMk id="2" creationId="{3554BA10-0F33-4BD2-B2E2-20120C18E418}"/>
          </ac:picMkLst>
        </pc:picChg>
        <pc:picChg chg="add mod ord">
          <ac:chgData name="Obstfeld, Amrom E" userId="S::obstfelda@chop.edu::723fc76c-ee2b-4721-b304-153613f0d15a" providerId="AD" clId="Web-{3C7CAB99-938D-6293-1B07-5E86DF3FC638}" dt="2021-07-11T20:37:49.124" v="49"/>
          <ac:picMkLst>
            <pc:docMk/>
            <pc:sldMk cId="1674616057" sldId="378"/>
            <ac:picMk id="4" creationId="{B654C386-5351-46A7-B732-E1E6F03FB09A}"/>
          </ac:picMkLst>
        </pc:picChg>
        <pc:picChg chg="del">
          <ac:chgData name="Obstfeld, Amrom E" userId="S::obstfelda@chop.edu::723fc76c-ee2b-4721-b304-153613f0d15a" providerId="AD" clId="Web-{3C7CAB99-938D-6293-1B07-5E86DF3FC638}" dt="2021-07-11T20:31:17.191" v="14"/>
          <ac:picMkLst>
            <pc:docMk/>
            <pc:sldMk cId="1674616057" sldId="378"/>
            <ac:picMk id="349" creationId="{00000000-0000-0000-0000-000000000000}"/>
          </ac:picMkLst>
        </pc:picChg>
      </pc:sldChg>
      <pc:sldChg chg="modNotes">
        <pc:chgData name="Obstfeld, Amrom E" userId="S::obstfelda@chop.edu::723fc76c-ee2b-4721-b304-153613f0d15a" providerId="AD" clId="Web-{3C7CAB99-938D-6293-1B07-5E86DF3FC638}" dt="2021-07-11T20:40:38.637" v="66"/>
        <pc:sldMkLst>
          <pc:docMk/>
          <pc:sldMk cId="437414886" sldId="396"/>
        </pc:sldMkLst>
      </pc:sldChg>
      <pc:sldChg chg="del">
        <pc:chgData name="Obstfeld, Amrom E" userId="S::obstfelda@chop.edu::723fc76c-ee2b-4721-b304-153613f0d15a" providerId="AD" clId="Web-{3C7CAB99-938D-6293-1B07-5E86DF3FC638}" dt="2021-07-11T20:38:52.613" v="50"/>
        <pc:sldMkLst>
          <pc:docMk/>
          <pc:sldMk cId="1317425265" sldId="397"/>
        </pc:sldMkLst>
      </pc:sldChg>
      <pc:sldChg chg="del">
        <pc:chgData name="Obstfeld, Amrom E" userId="S::obstfelda@chop.edu::723fc76c-ee2b-4721-b304-153613f0d15a" providerId="AD" clId="Web-{3C7CAB99-938D-6293-1B07-5E86DF3FC638}" dt="2021-07-11T20:38:55.004" v="51"/>
        <pc:sldMkLst>
          <pc:docMk/>
          <pc:sldMk cId="1464515179" sldId="399"/>
        </pc:sldMkLst>
      </pc:sldChg>
      <pc:sldChg chg="modSp">
        <pc:chgData name="Obstfeld, Amrom E" userId="S::obstfelda@chop.edu::723fc76c-ee2b-4721-b304-153613f0d15a" providerId="AD" clId="Web-{3C7CAB99-938D-6293-1B07-5E86DF3FC638}" dt="2021-07-11T20:28:49.530" v="13"/>
        <pc:sldMkLst>
          <pc:docMk/>
          <pc:sldMk cId="3597331785" sldId="400"/>
        </pc:sldMkLst>
        <pc:graphicFrameChg chg="mod modGraphic">
          <ac:chgData name="Obstfeld, Amrom E" userId="S::obstfelda@chop.edu::723fc76c-ee2b-4721-b304-153613f0d15a" providerId="AD" clId="Web-{3C7CAB99-938D-6293-1B07-5E86DF3FC638}" dt="2021-07-11T20:28:49.530" v="13"/>
          <ac:graphicFrameMkLst>
            <pc:docMk/>
            <pc:sldMk cId="3597331785" sldId="400"/>
            <ac:graphicFrameMk id="89" creationId="{00000000-0000-0000-0000-000000000000}"/>
          </ac:graphicFrameMkLst>
        </pc:graphicFrameChg>
      </pc:sldChg>
    </pc:docChg>
  </pc:docChgLst>
  <pc:docChgLst>
    <pc:chgData name="Obstfeld, Amrom E" userId="S::obstfelda@chop.edu::723fc76c-ee2b-4721-b304-153613f0d15a" providerId="AD" clId="Web-{3CF99228-ECF8-C365-B19A-9BCBC36F95C4}"/>
    <pc:docChg chg="modSld">
      <pc:chgData name="Obstfeld, Amrom E" userId="S::obstfelda@chop.edu::723fc76c-ee2b-4721-b304-153613f0d15a" providerId="AD" clId="Web-{3CF99228-ECF8-C365-B19A-9BCBC36F95C4}" dt="2021-07-11T20:23:46.994" v="3"/>
      <pc:docMkLst>
        <pc:docMk/>
      </pc:docMkLst>
      <pc:sldChg chg="modSp">
        <pc:chgData name="Obstfeld, Amrom E" userId="S::obstfelda@chop.edu::723fc76c-ee2b-4721-b304-153613f0d15a" providerId="AD" clId="Web-{3CF99228-ECF8-C365-B19A-9BCBC36F95C4}" dt="2021-07-11T20:23:39.134" v="1" actId="20577"/>
        <pc:sldMkLst>
          <pc:docMk/>
          <pc:sldMk cId="1711487330" sldId="360"/>
        </pc:sldMkLst>
        <pc:spChg chg="mod">
          <ac:chgData name="Obstfeld, Amrom E" userId="S::obstfelda@chop.edu::723fc76c-ee2b-4721-b304-153613f0d15a" providerId="AD" clId="Web-{3CF99228-ECF8-C365-B19A-9BCBC36F95C4}" dt="2021-07-11T20:23:39.134" v="1" actId="20577"/>
          <ac:spMkLst>
            <pc:docMk/>
            <pc:sldMk cId="1711487330" sldId="360"/>
            <ac:spMk id="3" creationId="{214B71DB-1783-DE4F-8447-5E7A1A5DC088}"/>
          </ac:spMkLst>
        </pc:spChg>
      </pc:sldChg>
      <pc:sldChg chg="modSp">
        <pc:chgData name="Obstfeld, Amrom E" userId="S::obstfelda@chop.edu::723fc76c-ee2b-4721-b304-153613f0d15a" providerId="AD" clId="Web-{3CF99228-ECF8-C365-B19A-9BCBC36F95C4}" dt="2021-07-11T20:23:46.994" v="3"/>
        <pc:sldMkLst>
          <pc:docMk/>
          <pc:sldMk cId="3597331785" sldId="400"/>
        </pc:sldMkLst>
        <pc:graphicFrameChg chg="mod modGraphic">
          <ac:chgData name="Obstfeld, Amrom E" userId="S::obstfelda@chop.edu::723fc76c-ee2b-4721-b304-153613f0d15a" providerId="AD" clId="Web-{3CF99228-ECF8-C365-B19A-9BCBC36F95C4}" dt="2021-07-11T20:23:46.994" v="3"/>
          <ac:graphicFrameMkLst>
            <pc:docMk/>
            <pc:sldMk cId="3597331785" sldId="400"/>
            <ac:graphicFrameMk id="89" creationId="{00000000-0000-0000-0000-000000000000}"/>
          </ac:graphicFrameMkLst>
        </pc:graphicFrameChg>
      </pc:sldChg>
    </pc:docChg>
  </pc:docChgLst>
  <pc:docChgLst>
    <pc:chgData name="Obstfeld, Amrom E" userId="723fc76c-ee2b-4721-b304-153613f0d15a" providerId="ADAL" clId="{F821318E-F24C-4D68-AE43-45F79F6BA226}"/>
    <pc:docChg chg="undo custSel modSld">
      <pc:chgData name="Obstfeld, Amrom E" userId="723fc76c-ee2b-4721-b304-153613f0d15a" providerId="ADAL" clId="{F821318E-F24C-4D68-AE43-45F79F6BA226}" dt="2021-07-12T21:21:04.116" v="631" actId="6549"/>
      <pc:docMkLst>
        <pc:docMk/>
      </pc:docMkLst>
      <pc:sldChg chg="modSp modAnim modNotesTx">
        <pc:chgData name="Obstfeld, Amrom E" userId="723fc76c-ee2b-4721-b304-153613f0d15a" providerId="ADAL" clId="{F821318E-F24C-4D68-AE43-45F79F6BA226}" dt="2021-07-12T20:49:17.043" v="64"/>
        <pc:sldMkLst>
          <pc:docMk/>
          <pc:sldMk cId="1674616057" sldId="378"/>
        </pc:sldMkLst>
        <pc:picChg chg="mod">
          <ac:chgData name="Obstfeld, Amrom E" userId="723fc76c-ee2b-4721-b304-153613f0d15a" providerId="ADAL" clId="{F821318E-F24C-4D68-AE43-45F79F6BA226}" dt="2021-07-12T20:42:48.498" v="61" actId="14861"/>
          <ac:picMkLst>
            <pc:docMk/>
            <pc:sldMk cId="1674616057" sldId="378"/>
            <ac:picMk id="4" creationId="{B654C386-5351-46A7-B732-E1E6F03FB09A}"/>
          </ac:picMkLst>
        </pc:picChg>
      </pc:sldChg>
      <pc:sldChg chg="modNotesTx">
        <pc:chgData name="Obstfeld, Amrom E" userId="723fc76c-ee2b-4721-b304-153613f0d15a" providerId="ADAL" clId="{F821318E-F24C-4D68-AE43-45F79F6BA226}" dt="2021-07-12T20:38:37.852" v="49" actId="6549"/>
        <pc:sldMkLst>
          <pc:docMk/>
          <pc:sldMk cId="1880996048" sldId="380"/>
        </pc:sldMkLst>
      </pc:sldChg>
      <pc:sldChg chg="modNotesTx">
        <pc:chgData name="Obstfeld, Amrom E" userId="723fc76c-ee2b-4721-b304-153613f0d15a" providerId="ADAL" clId="{F821318E-F24C-4D68-AE43-45F79F6BA226}" dt="2021-07-12T20:37:34.587" v="45" actId="6549"/>
        <pc:sldMkLst>
          <pc:docMk/>
          <pc:sldMk cId="1177465870" sldId="382"/>
        </pc:sldMkLst>
      </pc:sldChg>
      <pc:sldChg chg="modNotesTx">
        <pc:chgData name="Obstfeld, Amrom E" userId="723fc76c-ee2b-4721-b304-153613f0d15a" providerId="ADAL" clId="{F821318E-F24C-4D68-AE43-45F79F6BA226}" dt="2021-07-12T20:36:10.387" v="44" actId="6549"/>
        <pc:sldMkLst>
          <pc:docMk/>
          <pc:sldMk cId="335626226" sldId="383"/>
        </pc:sldMkLst>
      </pc:sldChg>
      <pc:sldChg chg="modNotesTx">
        <pc:chgData name="Obstfeld, Amrom E" userId="723fc76c-ee2b-4721-b304-153613f0d15a" providerId="ADAL" clId="{F821318E-F24C-4D68-AE43-45F79F6BA226}" dt="2021-07-12T21:21:04.116" v="631" actId="6549"/>
        <pc:sldMkLst>
          <pc:docMk/>
          <pc:sldMk cId="1051386681" sldId="384"/>
        </pc:sldMkLst>
      </pc:sldChg>
      <pc:sldChg chg="modNotesTx">
        <pc:chgData name="Obstfeld, Amrom E" userId="723fc76c-ee2b-4721-b304-153613f0d15a" providerId="ADAL" clId="{F821318E-F24C-4D68-AE43-45F79F6BA226}" dt="2021-07-12T21:19:30.917" v="617" actId="20577"/>
        <pc:sldMkLst>
          <pc:docMk/>
          <pc:sldMk cId="877524307" sldId="385"/>
        </pc:sldMkLst>
      </pc:sldChg>
      <pc:sldChg chg="modNotesTx">
        <pc:chgData name="Obstfeld, Amrom E" userId="723fc76c-ee2b-4721-b304-153613f0d15a" providerId="ADAL" clId="{F821318E-F24C-4D68-AE43-45F79F6BA226}" dt="2021-07-12T20:59:25.093" v="159" actId="20577"/>
        <pc:sldMkLst>
          <pc:docMk/>
          <pc:sldMk cId="437414886" sldId="396"/>
        </pc:sldMkLst>
      </pc:sldChg>
      <pc:sldChg chg="modSp modNotesTx">
        <pc:chgData name="Obstfeld, Amrom E" userId="723fc76c-ee2b-4721-b304-153613f0d15a" providerId="ADAL" clId="{F821318E-F24C-4D68-AE43-45F79F6BA226}" dt="2021-07-12T21:18:51.781" v="612" actId="20577"/>
        <pc:sldMkLst>
          <pc:docMk/>
          <pc:sldMk cId="1865434841" sldId="398"/>
        </pc:sldMkLst>
        <pc:spChg chg="mod">
          <ac:chgData name="Obstfeld, Amrom E" userId="723fc76c-ee2b-4721-b304-153613f0d15a" providerId="ADAL" clId="{F821318E-F24C-4D68-AE43-45F79F6BA226}" dt="2021-07-12T21:08:14.710" v="336" actId="20577"/>
          <ac:spMkLst>
            <pc:docMk/>
            <pc:sldMk cId="1865434841" sldId="398"/>
            <ac:spMk id="3" creationId="{00000000-0000-0000-0000-000000000000}"/>
          </ac:spMkLst>
        </pc:spChg>
      </pc:sldChg>
      <pc:sldChg chg="modSp">
        <pc:chgData name="Obstfeld, Amrom E" userId="723fc76c-ee2b-4721-b304-153613f0d15a" providerId="ADAL" clId="{F821318E-F24C-4D68-AE43-45F79F6BA226}" dt="2021-07-12T20:10:25.493" v="7" actId="20577"/>
        <pc:sldMkLst>
          <pc:docMk/>
          <pc:sldMk cId="3597331785" sldId="400"/>
        </pc:sldMkLst>
        <pc:graphicFrameChg chg="modGraphic">
          <ac:chgData name="Obstfeld, Amrom E" userId="723fc76c-ee2b-4721-b304-153613f0d15a" providerId="ADAL" clId="{F821318E-F24C-4D68-AE43-45F79F6BA226}" dt="2021-07-12T20:10:25.493" v="7" actId="20577"/>
          <ac:graphicFrameMkLst>
            <pc:docMk/>
            <pc:sldMk cId="3597331785" sldId="400"/>
            <ac:graphicFrameMk id="89" creationId="{00000000-0000-0000-0000-000000000000}"/>
          </ac:graphicFrameMkLst>
        </pc:graphicFrameChg>
      </pc:sldChg>
      <pc:sldChg chg="modNotesTx">
        <pc:chgData name="Obstfeld, Amrom E" userId="723fc76c-ee2b-4721-b304-153613f0d15a" providerId="ADAL" clId="{F821318E-F24C-4D68-AE43-45F79F6BA226}" dt="2021-07-12T21:20:18.980" v="630" actId="6549"/>
        <pc:sldMkLst>
          <pc:docMk/>
          <pc:sldMk cId="3810184314" sldId="40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900956" cy="10074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6405715" y="0"/>
            <a:ext cx="4900956" cy="10074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152C2-AF9F-44C5-8FA2-EB5B9007DBD7}" type="datetimeFigureOut">
              <a:rPr lang="en-US" smtClean="0"/>
              <a:t>7/7/2023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9096639"/>
            <a:ext cx="4900956" cy="1007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405715" y="19096639"/>
            <a:ext cx="4900956" cy="1007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31AF2-0CEF-4B92-A6C6-177490C60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497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1046163" y="1506538"/>
            <a:ext cx="13403263" cy="7540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130930" y="9549418"/>
            <a:ext cx="9047477" cy="9046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42704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89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5175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641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4444286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dirty="0"/>
          </a:p>
        </p:txBody>
      </p:sp>
      <p:sp>
        <p:nvSpPr>
          <p:cNvPr id="276" name="Google Shape;2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2657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6d7411d3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489325" y="1219200"/>
            <a:ext cx="10836275" cy="609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6d7411d3e_0_13:notes"/>
          <p:cNvSpPr txBox="1">
            <a:spLocks noGrp="1"/>
          </p:cNvSpPr>
          <p:nvPr>
            <p:ph type="body" idx="1"/>
          </p:nvPr>
        </p:nvSpPr>
        <p:spPr>
          <a:xfrm>
            <a:off x="385789" y="7721058"/>
            <a:ext cx="3086317" cy="7314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1784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69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724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29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21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Amrom Obstfeld MD, PhD, </a:t>
            </a:r>
            <a:r>
              <a:rPr lang="en-US" sz="1100" dirty="0">
                <a:solidFill>
                  <a:srgbClr val="434343"/>
                </a:solidFill>
              </a:rPr>
              <a:t>Associate Chair for Pathology Informatics </a:t>
            </a:r>
            <a:r>
              <a:rPr lang="en-US" dirty="0"/>
              <a:t>at Children’s Hospital of Philadelphia. In</a:t>
            </a:r>
            <a:r>
              <a:rPr lang="en-US" baseline="0" dirty="0"/>
              <a:t> this role he leads </a:t>
            </a:r>
            <a:r>
              <a:rPr lang="en-US" dirty="0"/>
              <a:t>the development of analytic tools to aid in </a:t>
            </a:r>
            <a:r>
              <a:rPr lang="en-US" dirty="0">
                <a:solidFill>
                  <a:schemeClr val="dk1"/>
                </a:solidFill>
              </a:rPr>
              <a:t>quality </a:t>
            </a:r>
            <a:r>
              <a:rPr lang="en-US" dirty="0"/>
              <a:t>management and operations, interfaces with other informatics groups throughout the hospital on Health IT initiatives and </a:t>
            </a:r>
            <a:r>
              <a:rPr lang="en-US"/>
              <a:t>also designs and implements </a:t>
            </a:r>
            <a:r>
              <a:rPr lang="en-US" dirty="0"/>
              <a:t>informatics educational experiences for pathology trainees and faculty </a:t>
            </a:r>
            <a:r>
              <a:rPr lang="en-US" dirty="0">
                <a:solidFill>
                  <a:schemeClr val="dk1"/>
                </a:solidFill>
              </a:rPr>
              <a:t>at the University of Pennsylvania</a:t>
            </a:r>
            <a:r>
              <a:rPr lang="en-US" dirty="0"/>
              <a:t>.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566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1e91fc5f9_1_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489325" y="1219200"/>
            <a:ext cx="10836275" cy="609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1e91fc5f9_1_793:notes"/>
          <p:cNvSpPr txBox="1">
            <a:spLocks noGrp="1"/>
          </p:cNvSpPr>
          <p:nvPr>
            <p:ph type="body" idx="1"/>
          </p:nvPr>
        </p:nvSpPr>
        <p:spPr>
          <a:xfrm>
            <a:off x="385789" y="7721058"/>
            <a:ext cx="3086317" cy="7314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noStrike" dirty="0"/>
              <a:t>Patrick Mathias, MD, PhD, is the Associate Medical Director of the Informatics Division in the Department of Laboratory Medicine at the University of Washington School of Medicine.</a:t>
            </a:r>
            <a:r>
              <a:rPr lang="en" strike="noStrike" dirty="0">
                <a:solidFill>
                  <a:schemeClr val="bg1"/>
                </a:solidFill>
              </a:rPr>
              <a:t> </a:t>
            </a:r>
            <a:r>
              <a:rPr lang="en" strike="noStrike" dirty="0"/>
              <a:t>His interests include developing data science and analytics as a core competency to improve clinical lab operations and laboratory stewardship, and applying clinical informatics approaches to mitigate laboratory-associated diagnostic errors. He is interested in developing and improving programming and data science education across all levels of pathology practice.</a:t>
            </a:r>
            <a:endParaRPr strike="noStrike" dirty="0"/>
          </a:p>
        </p:txBody>
      </p:sp>
    </p:spTree>
    <p:extLst>
      <p:ext uri="{BB962C8B-B14F-4D97-AF65-F5344CB8AC3E}">
        <p14:creationId xmlns:p14="http://schemas.microsoft.com/office/powerpoint/2010/main" val="1480749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0666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1e91fc5f9_1_2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489325" y="1219200"/>
            <a:ext cx="10836275" cy="609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1e91fc5f9_1_2419:notes"/>
          <p:cNvSpPr txBox="1">
            <a:spLocks noGrp="1"/>
          </p:cNvSpPr>
          <p:nvPr>
            <p:ph type="body" idx="1"/>
          </p:nvPr>
        </p:nvSpPr>
        <p:spPr>
          <a:xfrm>
            <a:off x="385789" y="7721058"/>
            <a:ext cx="3086317" cy="7314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5594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04425A5-4CAD-6843-904B-32BEC170B214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073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3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55BC1-0382-0545-9C07-01084695C2C0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975242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A296D-A1AA-6643-A940-29E926D4A17E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110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7D3-5066-C248-8D3F-5209D7235789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56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02B0-3003-4E49-BB3A-F9D8D4E91067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30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91900-A3CA-784B-B0F8-9700ECB65394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856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165BB-3A69-1F4E-965D-B9583D07C6F0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860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18C63-3B39-EF47-A0FC-F06B42BB6F7D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0921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34976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6"/>
          <p:cNvSpPr/>
          <p:nvPr/>
        </p:nvSpPr>
        <p:spPr>
          <a:xfrm>
            <a:off x="6646867" y="200"/>
            <a:ext cx="5545200" cy="68580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65" name="Google Shape;265;p16"/>
          <p:cNvSpPr txBox="1">
            <a:spLocks noGrp="1"/>
          </p:cNvSpPr>
          <p:nvPr>
            <p:ph type="sldNum" idx="12"/>
          </p:nvPr>
        </p:nvSpPr>
        <p:spPr>
          <a:xfrm>
            <a:off x="11448767" y="-15833"/>
            <a:ext cx="743200" cy="7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  <p:sp>
        <p:nvSpPr>
          <p:cNvPr id="266" name="Google Shape;266;p16"/>
          <p:cNvSpPr txBox="1">
            <a:spLocks noGrp="1"/>
          </p:cNvSpPr>
          <p:nvPr>
            <p:ph type="title"/>
          </p:nvPr>
        </p:nvSpPr>
        <p:spPr>
          <a:xfrm>
            <a:off x="603632" y="827893"/>
            <a:ext cx="5313600" cy="114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16"/>
          <p:cNvSpPr txBox="1">
            <a:spLocks noGrp="1"/>
          </p:cNvSpPr>
          <p:nvPr>
            <p:ph type="body" idx="1"/>
          </p:nvPr>
        </p:nvSpPr>
        <p:spPr>
          <a:xfrm>
            <a:off x="603636" y="1883571"/>
            <a:ext cx="5313600" cy="413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38520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1657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1B381-FA29-EC43-A7FC-70F543365A25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33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C06F-5D42-8B43-9502-8D40E8851D90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034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143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3CCB6-060E-2D45-BDD4-03BD76BA9675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54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B60F-9AF1-4A4B-8F99-B4B9992D564E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791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59BBB-F418-AC42-AAAA-19BD56C84778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67604" y="6470704"/>
            <a:ext cx="491971" cy="274320"/>
          </a:xfr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74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56B7E-06EC-AB43-AE8F-DD2C6CBF6126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93572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5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DC571-D00A-144E-9C63-BDF8AE8FA1FA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14992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3316899-397C-804D-8BDD-E2F9F631E051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7/7/2023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6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6" r:id="rId18"/>
    <p:sldLayoutId id="2147483678" r:id="rId19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3984" y="4960137"/>
            <a:ext cx="7865616" cy="1463040"/>
          </a:xfrm>
        </p:spPr>
        <p:txBody>
          <a:bodyPr>
            <a:noAutofit/>
          </a:bodyPr>
          <a:lstStyle/>
          <a:p>
            <a:r>
              <a:rPr lang="en-US" sz="720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 to R Workshop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Robert Benirschke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July 23, 2023</a:t>
            </a:r>
          </a:p>
        </p:txBody>
      </p:sp>
    </p:spTree>
    <p:extLst>
      <p:ext uri="{BB962C8B-B14F-4D97-AF65-F5344CB8AC3E}">
        <p14:creationId xmlns:p14="http://schemas.microsoft.com/office/powerpoint/2010/main" val="1711487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654C386-5351-46A7-B732-E1E6F03FB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083" y="1532406"/>
            <a:ext cx="4118516" cy="2222726"/>
          </a:xfrm>
          <a:prstGeom prst="rect">
            <a:avLst/>
          </a:prstGeom>
          <a:ln w="6350" cap="sq">
            <a:solidFill>
              <a:schemeClr val="tx2"/>
            </a:solidFill>
            <a:miter lim="800000"/>
          </a:ln>
          <a:effectLst>
            <a:outerShdw blurRad="57150" dist="19050" dir="5400000" algn="ctr" rotWithShape="0">
              <a:prstClr val="black">
                <a:alpha val="50000"/>
              </a:prstClr>
            </a:outerShdw>
          </a:effectLst>
        </p:spPr>
      </p:pic>
      <p:sp>
        <p:nvSpPr>
          <p:cNvPr id="348" name="Google Shape;348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Sessions</a:t>
            </a:r>
            <a:endParaRPr/>
          </a:p>
        </p:txBody>
      </p:sp>
      <p:pic>
        <p:nvPicPr>
          <p:cNvPr id="350" name="Google Shape;350;p29"/>
          <p:cNvPicPr preferRelativeResize="0"/>
          <p:nvPr/>
        </p:nvPicPr>
        <p:blipFill rotWithShape="1">
          <a:blip r:embed="rId4">
            <a:alphaModFix/>
          </a:blip>
          <a:srcRect l="50910"/>
          <a:stretch/>
        </p:blipFill>
        <p:spPr>
          <a:xfrm>
            <a:off x="6202792" y="1534767"/>
            <a:ext cx="4706899" cy="5067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51" name="Google Shape;35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8201" y="4267201"/>
            <a:ext cx="4128801" cy="231933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" name="Freeform 12"/>
          <p:cNvSpPr/>
          <p:nvPr/>
        </p:nvSpPr>
        <p:spPr>
          <a:xfrm rot="5400000">
            <a:off x="5630020" y="2155842"/>
            <a:ext cx="381000" cy="1502600"/>
          </a:xfrm>
          <a:custGeom>
            <a:avLst/>
            <a:gdLst>
              <a:gd name="connsiteX0" fmla="*/ 0 w 381000"/>
              <a:gd name="connsiteY0" fmla="*/ 1312100 h 1502600"/>
              <a:gd name="connsiteX1" fmla="*/ 95250 w 381000"/>
              <a:gd name="connsiteY1" fmla="*/ 1312100 h 1502600"/>
              <a:gd name="connsiteX2" fmla="*/ 95250 w 381000"/>
              <a:gd name="connsiteY2" fmla="*/ 1275481 h 1502600"/>
              <a:gd name="connsiteX3" fmla="*/ 95250 w 381000"/>
              <a:gd name="connsiteY3" fmla="*/ 227119 h 1502600"/>
              <a:gd name="connsiteX4" fmla="*/ 95250 w 381000"/>
              <a:gd name="connsiteY4" fmla="*/ 190500 h 1502600"/>
              <a:gd name="connsiteX5" fmla="*/ 0 w 381000"/>
              <a:gd name="connsiteY5" fmla="*/ 190500 h 1502600"/>
              <a:gd name="connsiteX6" fmla="*/ 190500 w 381000"/>
              <a:gd name="connsiteY6" fmla="*/ 0 h 1502600"/>
              <a:gd name="connsiteX7" fmla="*/ 381000 w 381000"/>
              <a:gd name="connsiteY7" fmla="*/ 190500 h 1502600"/>
              <a:gd name="connsiteX8" fmla="*/ 285750 w 381000"/>
              <a:gd name="connsiteY8" fmla="*/ 190500 h 1502600"/>
              <a:gd name="connsiteX9" fmla="*/ 285750 w 381000"/>
              <a:gd name="connsiteY9" fmla="*/ 227119 h 1502600"/>
              <a:gd name="connsiteX10" fmla="*/ 285750 w 381000"/>
              <a:gd name="connsiteY10" fmla="*/ 1275481 h 1502600"/>
              <a:gd name="connsiteX11" fmla="*/ 285750 w 381000"/>
              <a:gd name="connsiteY11" fmla="*/ 1312100 h 1502600"/>
              <a:gd name="connsiteX12" fmla="*/ 381000 w 381000"/>
              <a:gd name="connsiteY12" fmla="*/ 1312100 h 1502600"/>
              <a:gd name="connsiteX13" fmla="*/ 190500 w 381000"/>
              <a:gd name="connsiteY13" fmla="*/ 1502600 h 150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81000" h="1502600">
                <a:moveTo>
                  <a:pt x="0" y="1312100"/>
                </a:moveTo>
                <a:lnTo>
                  <a:pt x="95250" y="1312100"/>
                </a:lnTo>
                <a:lnTo>
                  <a:pt x="95250" y="1275481"/>
                </a:lnTo>
                <a:lnTo>
                  <a:pt x="95250" y="227119"/>
                </a:lnTo>
                <a:lnTo>
                  <a:pt x="95250" y="190500"/>
                </a:lnTo>
                <a:lnTo>
                  <a:pt x="0" y="190500"/>
                </a:lnTo>
                <a:lnTo>
                  <a:pt x="190500" y="0"/>
                </a:lnTo>
                <a:lnTo>
                  <a:pt x="381000" y="190500"/>
                </a:lnTo>
                <a:lnTo>
                  <a:pt x="285750" y="190500"/>
                </a:lnTo>
                <a:lnTo>
                  <a:pt x="285750" y="227119"/>
                </a:lnTo>
                <a:lnTo>
                  <a:pt x="285750" y="1275481"/>
                </a:lnTo>
                <a:lnTo>
                  <a:pt x="285750" y="1312100"/>
                </a:lnTo>
                <a:lnTo>
                  <a:pt x="381000" y="1312100"/>
                </a:lnTo>
                <a:lnTo>
                  <a:pt x="190500" y="1502600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00"/>
          </a:p>
        </p:txBody>
      </p:sp>
      <p:sp>
        <p:nvSpPr>
          <p:cNvPr id="14" name="Right Arrow 13"/>
          <p:cNvSpPr/>
          <p:nvPr/>
        </p:nvSpPr>
        <p:spPr>
          <a:xfrm rot="5400000">
            <a:off x="3134904" y="3836636"/>
            <a:ext cx="811032" cy="463563"/>
          </a:xfrm>
          <a:prstGeom prst="rightArrow">
            <a:avLst/>
          </a:prstGeom>
          <a:solidFill>
            <a:srgbClr val="78AAD6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00"/>
          </a:p>
        </p:txBody>
      </p:sp>
      <p:sp>
        <p:nvSpPr>
          <p:cNvPr id="16" name="Freeform 15"/>
          <p:cNvSpPr/>
          <p:nvPr/>
        </p:nvSpPr>
        <p:spPr>
          <a:xfrm rot="5400000">
            <a:off x="5630020" y="4054260"/>
            <a:ext cx="381000" cy="1502600"/>
          </a:xfrm>
          <a:custGeom>
            <a:avLst/>
            <a:gdLst>
              <a:gd name="connsiteX0" fmla="*/ 0 w 381000"/>
              <a:gd name="connsiteY0" fmla="*/ 1312100 h 1502600"/>
              <a:gd name="connsiteX1" fmla="*/ 95250 w 381000"/>
              <a:gd name="connsiteY1" fmla="*/ 1312100 h 1502600"/>
              <a:gd name="connsiteX2" fmla="*/ 95250 w 381000"/>
              <a:gd name="connsiteY2" fmla="*/ 1275481 h 1502600"/>
              <a:gd name="connsiteX3" fmla="*/ 95250 w 381000"/>
              <a:gd name="connsiteY3" fmla="*/ 227119 h 1502600"/>
              <a:gd name="connsiteX4" fmla="*/ 95250 w 381000"/>
              <a:gd name="connsiteY4" fmla="*/ 190500 h 1502600"/>
              <a:gd name="connsiteX5" fmla="*/ 0 w 381000"/>
              <a:gd name="connsiteY5" fmla="*/ 190500 h 1502600"/>
              <a:gd name="connsiteX6" fmla="*/ 190500 w 381000"/>
              <a:gd name="connsiteY6" fmla="*/ 0 h 1502600"/>
              <a:gd name="connsiteX7" fmla="*/ 381000 w 381000"/>
              <a:gd name="connsiteY7" fmla="*/ 190500 h 1502600"/>
              <a:gd name="connsiteX8" fmla="*/ 285750 w 381000"/>
              <a:gd name="connsiteY8" fmla="*/ 190500 h 1502600"/>
              <a:gd name="connsiteX9" fmla="*/ 285750 w 381000"/>
              <a:gd name="connsiteY9" fmla="*/ 227119 h 1502600"/>
              <a:gd name="connsiteX10" fmla="*/ 285750 w 381000"/>
              <a:gd name="connsiteY10" fmla="*/ 1275481 h 1502600"/>
              <a:gd name="connsiteX11" fmla="*/ 285750 w 381000"/>
              <a:gd name="connsiteY11" fmla="*/ 1312100 h 1502600"/>
              <a:gd name="connsiteX12" fmla="*/ 381000 w 381000"/>
              <a:gd name="connsiteY12" fmla="*/ 1312100 h 1502600"/>
              <a:gd name="connsiteX13" fmla="*/ 190500 w 381000"/>
              <a:gd name="connsiteY13" fmla="*/ 1502600 h 150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81000" h="1502600">
                <a:moveTo>
                  <a:pt x="0" y="1312100"/>
                </a:moveTo>
                <a:lnTo>
                  <a:pt x="95250" y="1312100"/>
                </a:lnTo>
                <a:lnTo>
                  <a:pt x="95250" y="1275481"/>
                </a:lnTo>
                <a:lnTo>
                  <a:pt x="95250" y="227119"/>
                </a:lnTo>
                <a:lnTo>
                  <a:pt x="95250" y="190500"/>
                </a:lnTo>
                <a:lnTo>
                  <a:pt x="0" y="190500"/>
                </a:lnTo>
                <a:lnTo>
                  <a:pt x="190500" y="0"/>
                </a:lnTo>
                <a:lnTo>
                  <a:pt x="381000" y="190500"/>
                </a:lnTo>
                <a:lnTo>
                  <a:pt x="285750" y="190500"/>
                </a:lnTo>
                <a:lnTo>
                  <a:pt x="285750" y="227119"/>
                </a:lnTo>
                <a:lnTo>
                  <a:pt x="285750" y="1275481"/>
                </a:lnTo>
                <a:lnTo>
                  <a:pt x="285750" y="1312100"/>
                </a:lnTo>
                <a:lnTo>
                  <a:pt x="381000" y="1312100"/>
                </a:lnTo>
                <a:lnTo>
                  <a:pt x="190500" y="1502600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674616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Workshop </a:t>
            </a:r>
            <a:r>
              <a:rPr lang="en-US" err="1"/>
              <a:t>Coursebook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6390" y="2174665"/>
            <a:ext cx="2342827" cy="30290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24128" y="2353692"/>
            <a:ext cx="68476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lvl="1" indent="-288925">
              <a:buFont typeface="Arial" panose="020B0604020202020204" pitchFamily="34" charset="0"/>
              <a:buChar char="•"/>
            </a:pP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Coursepack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folder on website contains:</a:t>
            </a:r>
          </a:p>
          <a:p>
            <a:pPr marL="288925" lvl="4" indent="-288925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PDFs for slides</a:t>
            </a:r>
          </a:p>
          <a:p>
            <a:pPr marL="288925" lvl="2" indent="-288925">
              <a:buFont typeface="Arial" panose="020B0604020202020204" pitchFamily="34" charset="0"/>
              <a:buChar char="•"/>
            </a:pP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Cheatsheets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8657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Help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97496" y="2220272"/>
            <a:ext cx="823243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Teachers will be available throughout the lectures and exercises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If you need help place a yellow sticky note on your computer or raise your hand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If you have completed the exercise place a green sticky note on your computer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Please don’t be shy!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5133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</a:rPr>
              <a:t>Who are you?</a:t>
            </a:r>
          </a:p>
        </p:txBody>
      </p:sp>
    </p:spTree>
    <p:extLst>
      <p:ext uri="{BB962C8B-B14F-4D97-AF65-F5344CB8AC3E}">
        <p14:creationId xmlns:p14="http://schemas.microsoft.com/office/powerpoint/2010/main" val="877524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/>
          <p:nvPr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80" name="Google Shape;280;p30"/>
          <p:cNvSpPr txBox="1"/>
          <p:nvPr/>
        </p:nvSpPr>
        <p:spPr>
          <a:xfrm>
            <a:off x="572429" y="1832149"/>
            <a:ext cx="11672912" cy="4105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/>
            <a:r>
              <a:rPr lang="en-US" sz="36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Introduce yourself to the room</a:t>
            </a:r>
          </a:p>
          <a:p>
            <a:pPr marL="6803"/>
            <a:endParaRPr lang="en-US" sz="36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6" name="Google Shape;53;p8"/>
          <p:cNvSpPr txBox="1"/>
          <p:nvPr/>
        </p:nvSpPr>
        <p:spPr>
          <a:xfrm>
            <a:off x="4064655" y="422246"/>
            <a:ext cx="367025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 algn="ctr"/>
            <a:r>
              <a:rPr lang="en-US" sz="5196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Your Turn </a:t>
            </a:r>
            <a:endParaRPr sz="5196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56373" y="3168859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6803" lvl="5"/>
            <a:r>
              <a:rPr lang="en-US" sz="360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Who are you?</a:t>
            </a:r>
          </a:p>
          <a:p>
            <a:pPr marL="6803" lvl="5"/>
            <a:r>
              <a:rPr lang="en-US" sz="360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Where are you from?</a:t>
            </a:r>
          </a:p>
          <a:p>
            <a:pPr marL="6803" lvl="5"/>
            <a:r>
              <a:rPr lang="en-US" sz="360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Why are you here?</a:t>
            </a:r>
          </a:p>
          <a:p>
            <a:pPr marL="6803" lvl="5"/>
            <a:r>
              <a:rPr lang="en-US" sz="360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Have you ever used R?</a:t>
            </a:r>
          </a:p>
        </p:txBody>
      </p:sp>
    </p:spTree>
    <p:extLst>
      <p:ext uri="{BB962C8B-B14F-4D97-AF65-F5344CB8AC3E}">
        <p14:creationId xmlns:p14="http://schemas.microsoft.com/office/powerpoint/2010/main" val="3810184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3"/>
          <p:cNvSpPr txBox="1">
            <a:spLocks noGrp="1"/>
          </p:cNvSpPr>
          <p:nvPr>
            <p:ph type="title"/>
          </p:nvPr>
        </p:nvSpPr>
        <p:spPr>
          <a:xfrm>
            <a:off x="1125020" y="816546"/>
            <a:ext cx="1065138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dirty="0"/>
              <a:t>Tips for learning</a:t>
            </a:r>
            <a:endParaRPr dirty="0"/>
          </a:p>
          <a:p>
            <a:endParaRPr dirty="0"/>
          </a:p>
        </p:txBody>
      </p:sp>
      <p:sp>
        <p:nvSpPr>
          <p:cNvPr id="375" name="Google Shape;375;p33"/>
          <p:cNvSpPr txBox="1">
            <a:spLocks noGrp="1"/>
          </p:cNvSpPr>
          <p:nvPr>
            <p:ph type="body" idx="1"/>
          </p:nvPr>
        </p:nvSpPr>
        <p:spPr>
          <a:xfrm>
            <a:off x="415600" y="2025450"/>
            <a:ext cx="11360800" cy="403974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Cheatsheets show how to do common things – orient yourself with them early (</a:t>
            </a:r>
            <a:r>
              <a:rPr lang="en-US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https://posit.co/resources/cheatsheets/)</a:t>
            </a:r>
            <a:endParaRPr lang="en" sz="36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endParaRPr lang="en" sz="36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best way to learn to code is by doing</a:t>
            </a: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endParaRPr sz="36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Practice is key! </a:t>
            </a: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endParaRPr lang="en" sz="36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Programming is hard, even for those with a lot of experience. Find resources and ask for help!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95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</a:rPr>
              <a:t>Course Introduction</a:t>
            </a:r>
          </a:p>
        </p:txBody>
      </p:sp>
    </p:spTree>
    <p:extLst>
      <p:ext uri="{BB962C8B-B14F-4D97-AF65-F5344CB8AC3E}">
        <p14:creationId xmlns:p14="http://schemas.microsoft.com/office/powerpoint/2010/main" val="2034022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434343"/>
                </a:solidFill>
              </a:rPr>
              <a:t>Goals and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4128" y="2353692"/>
            <a:ext cx="100965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lvl="1" indent="-288925">
              <a:buFont typeface="Arial" panose="020B0604020202020204" pitchFamily="34" charset="0"/>
              <a:buChar char="•"/>
            </a:pPr>
            <a:r>
              <a:rPr lang="en-US" sz="3600">
                <a:latin typeface="Arial Narrow" panose="020B0606020202030204" pitchFamily="34" charset="0"/>
              </a:rPr>
              <a:t>Advocate for the use of R as a means of improving reproducibility in clinical data analysis</a:t>
            </a:r>
          </a:p>
          <a:p>
            <a:pPr marL="288925" lvl="1" indent="-288925">
              <a:buFont typeface="Arial" panose="020B0604020202020204" pitchFamily="34" charset="0"/>
              <a:buChar char="•"/>
            </a:pPr>
            <a:r>
              <a:rPr lang="en-US" sz="3600">
                <a:latin typeface="Arial Narrow" panose="020B0606020202030204" pitchFamily="34" charset="0"/>
              </a:rPr>
              <a:t>Demonstrate how R is used to perform analyses of laboratory operational data</a:t>
            </a:r>
          </a:p>
          <a:p>
            <a:pPr marL="288925" lvl="1" indent="-288925">
              <a:buFont typeface="Arial" panose="020B0604020202020204" pitchFamily="34" charset="0"/>
              <a:buChar char="•"/>
            </a:pPr>
            <a:r>
              <a:rPr lang="en-US" sz="3600">
                <a:latin typeface="Arial Narrow" panose="020B0606020202030204" pitchFamily="34" charset="0"/>
              </a:rPr>
              <a:t>Establish a basis of understanding in the 'tidy' approach to data analysis within the framework of R</a:t>
            </a:r>
          </a:p>
        </p:txBody>
      </p:sp>
    </p:spTree>
    <p:extLst>
      <p:ext uri="{BB962C8B-B14F-4D97-AF65-F5344CB8AC3E}">
        <p14:creationId xmlns:p14="http://schemas.microsoft.com/office/powerpoint/2010/main" val="3183693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13064"/>
            <a:ext cx="1012054" cy="2148396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9" name="Table 8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0270750"/>
              </p:ext>
            </p:extLst>
          </p:nvPr>
        </p:nvGraphicFramePr>
        <p:xfrm>
          <a:off x="482600" y="287674"/>
          <a:ext cx="11455400" cy="6138809"/>
        </p:xfrm>
        <a:graphic>
          <a:graphicData uri="http://schemas.openxmlformats.org/drawingml/2006/table">
            <a:tbl>
              <a:tblPr/>
              <a:tblGrid>
                <a:gridCol w="2291076">
                  <a:extLst>
                    <a:ext uri="{9D8B030D-6E8A-4147-A177-3AD203B41FA5}">
                      <a16:colId xmlns:a16="http://schemas.microsoft.com/office/drawing/2014/main" val="3165365227"/>
                    </a:ext>
                  </a:extLst>
                </a:gridCol>
                <a:gridCol w="4582162">
                  <a:extLst>
                    <a:ext uri="{9D8B030D-6E8A-4147-A177-3AD203B41FA5}">
                      <a16:colId xmlns:a16="http://schemas.microsoft.com/office/drawing/2014/main" val="3978612482"/>
                    </a:ext>
                  </a:extLst>
                </a:gridCol>
                <a:gridCol w="4582162">
                  <a:extLst>
                    <a:ext uri="{9D8B030D-6E8A-4147-A177-3AD203B41FA5}">
                      <a16:colId xmlns:a16="http://schemas.microsoft.com/office/drawing/2014/main" val="974137365"/>
                    </a:ext>
                  </a:extLst>
                </a:gridCol>
              </a:tblGrid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September 26, 2021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FF"/>
                          </a:solidFill>
                          <a:effectLst/>
                          <a:latin typeface="Arial"/>
                        </a:rPr>
                        <a:t>Session</a:t>
                      </a:r>
                      <a:endParaRPr lang="en-US" sz="180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FF"/>
                          </a:solidFill>
                          <a:effectLst/>
                          <a:latin typeface="Arial"/>
                        </a:rPr>
                        <a:t>Instructor</a:t>
                      </a:r>
                      <a:endParaRPr lang="en-US" sz="180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080633"/>
                  </a:ext>
                </a:extLst>
              </a:tr>
              <a:tr h="9094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8:30 am - 8:45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Course Introduction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/>
                          <a:ea typeface="+mn-ea"/>
                          <a:cs typeface="+mn-cs"/>
                        </a:rPr>
                        <a:t>Robert Benirschke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374226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8:45 am – 9:30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/>
                          <a:ea typeface="+mn-ea"/>
                          <a:cs typeface="+mn-cs"/>
                        </a:rPr>
                        <a:t>Intro to R and Reproducible Reporting 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 err="1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Amrom</a:t>
                      </a: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 Obstfeld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667567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9:45 am - 10:30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Coding Basics and Importing Data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-US" sz="1800" b="0" i="0" u="none" strike="noStrike" noProof="0" dirty="0" err="1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Amrom</a:t>
                      </a:r>
                      <a:r>
                        <a:rPr lang="en-US" sz="1800" b="0" i="0" u="none" strike="noStrike" noProof="0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 Obstfeld</a:t>
                      </a:r>
                      <a:endParaRPr lang="en-US" dirty="0"/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930905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10:45 am – 11:30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Data Transformation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Robert Benirschke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962476"/>
                  </a:ext>
                </a:extLst>
              </a:tr>
              <a:tr h="6537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LUNCH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800" dirty="0">
                          <a:effectLst/>
                        </a:rPr>
                      </a:b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833297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12:30 pm - 1:30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Grouping and Summarizing Data  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Robert Benirschke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718709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1:45 pm – 2:45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Data Visualizations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Patrick Mathias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314208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3:00 pm - 3:30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Advanced Reporting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Patrick Mathias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2760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129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</a:rPr>
              <a:t>Who are we?</a:t>
            </a:r>
          </a:p>
        </p:txBody>
      </p:sp>
    </p:spTree>
    <p:extLst>
      <p:ext uri="{BB962C8B-B14F-4D97-AF65-F5344CB8AC3E}">
        <p14:creationId xmlns:p14="http://schemas.microsoft.com/office/powerpoint/2010/main" val="1783611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9E7244-8C00-FEC3-A22F-E798515F2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A1A1A"/>
                </a:solidFill>
              </a:rPr>
              <a:t> Robert Benirschke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EE487-2564-8F2D-C6DE-E95C72B9DD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>
              <a:buNone/>
            </a:pPr>
            <a:r>
              <a:rPr lang="en-US" dirty="0">
                <a:solidFill>
                  <a:srgbClr val="1A1A1A"/>
                </a:solidFill>
              </a:rPr>
              <a:t>Assistant Professor, University of Chicago, Department of Pathology (NorthShore)</a:t>
            </a:r>
          </a:p>
          <a:p>
            <a:pPr marL="152396" indent="0">
              <a:buNone/>
            </a:pPr>
            <a:endParaRPr lang="en-US" dirty="0">
              <a:solidFill>
                <a:srgbClr val="1A1A1A"/>
              </a:solidFill>
            </a:endParaRPr>
          </a:p>
          <a:p>
            <a:pPr marL="152396" indent="0">
              <a:buNone/>
            </a:pPr>
            <a:r>
              <a:rPr lang="en-US" dirty="0">
                <a:solidFill>
                  <a:srgbClr val="1A1A1A"/>
                </a:solidFill>
              </a:rPr>
              <a:t>Director of Core Laboratory and Point of Care testing</a:t>
            </a:r>
          </a:p>
          <a:p>
            <a:pPr marL="152396" indent="0">
              <a:buNone/>
            </a:pPr>
            <a:endParaRPr lang="en-US" dirty="0">
              <a:solidFill>
                <a:srgbClr val="1A1A1A"/>
              </a:solidFill>
            </a:endParaRPr>
          </a:p>
          <a:p>
            <a:pPr marL="152396" indent="0">
              <a:buNone/>
            </a:pPr>
            <a:r>
              <a:rPr lang="en-US" dirty="0">
                <a:solidFill>
                  <a:srgbClr val="1A1A1A"/>
                </a:solidFill>
              </a:rPr>
              <a:t>Director Clinical Pathology Informatics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C4F25E-7EEC-5C05-C440-29D540D67D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56" t="25835"/>
          <a:stretch/>
        </p:blipFill>
        <p:spPr>
          <a:xfrm>
            <a:off x="7641124" y="827893"/>
            <a:ext cx="3702867" cy="490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95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4A03F0-8F4A-8821-1C67-79645FD42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>
                <a:solidFill>
                  <a:srgbClr val="1A1A1A"/>
                </a:solidFill>
              </a:rPr>
              <a:t>Amrom</a:t>
            </a:r>
            <a:r>
              <a:rPr lang="en-US" dirty="0">
                <a:solidFill>
                  <a:srgbClr val="1A1A1A"/>
                </a:solidFill>
              </a:rPr>
              <a:t> Obstfeld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EABB3-BAD6-45E7-11F5-0DBC2EA2FA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34343"/>
                </a:solidFill>
              </a:rPr>
              <a:t>Associate Professor, Department of Laboratory Medicine and Pathology, University of Pennsylvania School of Medicine</a:t>
            </a: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-US" sz="2000" dirty="0">
                <a:solidFill>
                  <a:srgbClr val="434343"/>
                </a:solidFill>
              </a:rPr>
              <a:t>Associate Chair for Pathology Informatics, Children's Hospital of Philadelphia</a:t>
            </a: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-US" sz="2000" dirty="0">
                <a:solidFill>
                  <a:srgbClr val="434343"/>
                </a:solidFill>
              </a:rPr>
              <a:t>Associate Medical Director, Coagulation Laboratory</a:t>
            </a:r>
          </a:p>
          <a:p>
            <a:pPr marL="152396" indent="0">
              <a:buNone/>
            </a:pPr>
            <a:endParaRPr lang="en-US" dirty="0"/>
          </a:p>
        </p:txBody>
      </p:sp>
      <p:pic>
        <p:nvPicPr>
          <p:cNvPr id="1026" name="Picture 2" descr="Mentoring Monday Videos">
            <a:extLst>
              <a:ext uri="{FF2B5EF4-FFF2-40B4-BE49-F238E27FC236}">
                <a16:creationId xmlns:a16="http://schemas.microsoft.com/office/drawing/2014/main" id="{6596904F-1EC1-40B6-A9CF-A9C1EC7D9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8335" y="1485356"/>
            <a:ext cx="3385072" cy="3543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023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3"/>
          <p:cNvSpPr txBox="1">
            <a:spLocks noGrp="1"/>
          </p:cNvSpPr>
          <p:nvPr>
            <p:ph type="title"/>
          </p:nvPr>
        </p:nvSpPr>
        <p:spPr>
          <a:xfrm>
            <a:off x="757742" y="827893"/>
            <a:ext cx="5313600" cy="11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rgbClr val="434343"/>
                </a:solidFill>
              </a:rPr>
              <a:t>Patrick Mathias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434343"/>
                </a:solidFill>
              </a:rPr>
              <a:t>Associate </a:t>
            </a:r>
            <a:r>
              <a:rPr lang="en" sz="2400" dirty="0">
                <a:solidFill>
                  <a:srgbClr val="434343"/>
                </a:solidFill>
              </a:rPr>
              <a:t>Professor, Department of Laboratory Medicine and Pathology, University of Washington School of Medicine</a:t>
            </a:r>
            <a:endParaRPr sz="2400" dirty="0">
              <a:solidFill>
                <a:srgbClr val="434343"/>
              </a:solidFill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sz="2400" dirty="0">
                <a:solidFill>
                  <a:srgbClr val="434343"/>
                </a:solidFill>
              </a:rPr>
              <a:t>Vice Chair of Clinical Operations</a:t>
            </a: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sz="2400" dirty="0">
                <a:solidFill>
                  <a:srgbClr val="434343"/>
                </a:solidFill>
              </a:rPr>
              <a:t>Associate Medical Director, Laboratory Medicine and Pathology Informatics </a:t>
            </a:r>
          </a:p>
        </p:txBody>
      </p:sp>
      <p:pic>
        <p:nvPicPr>
          <p:cNvPr id="309" name="Google Shape;3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7075" y="718356"/>
            <a:ext cx="3364312" cy="44060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7465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</a:rPr>
              <a:t>Workshop Workflow</a:t>
            </a:r>
          </a:p>
        </p:txBody>
      </p:sp>
    </p:spTree>
    <p:extLst>
      <p:ext uri="{BB962C8B-B14F-4D97-AF65-F5344CB8AC3E}">
        <p14:creationId xmlns:p14="http://schemas.microsoft.com/office/powerpoint/2010/main" val="34981101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1266</TotalTime>
  <Words>542</Words>
  <Application>Microsoft Office PowerPoint</Application>
  <PresentationFormat>Widescreen</PresentationFormat>
  <Paragraphs>79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Narrow</vt:lpstr>
      <vt:lpstr>Calibri</vt:lpstr>
      <vt:lpstr>Tw Cen MT</vt:lpstr>
      <vt:lpstr>Tw Cen MT Condensed</vt:lpstr>
      <vt:lpstr>Wingdings 3</vt:lpstr>
      <vt:lpstr>Integral</vt:lpstr>
      <vt:lpstr>Introduction to R Workshop </vt:lpstr>
      <vt:lpstr>Course Introduction</vt:lpstr>
      <vt:lpstr>Goals and Objectives</vt:lpstr>
      <vt:lpstr>PowerPoint Presentation</vt:lpstr>
      <vt:lpstr>Who are we?</vt:lpstr>
      <vt:lpstr> Robert Benirschke</vt:lpstr>
      <vt:lpstr> Amrom Obstfeld</vt:lpstr>
      <vt:lpstr>Patrick Mathias</vt:lpstr>
      <vt:lpstr>Workshop Workflow</vt:lpstr>
      <vt:lpstr>Sessions</vt:lpstr>
      <vt:lpstr>Workshop Coursebook</vt:lpstr>
      <vt:lpstr>Getting Help</vt:lpstr>
      <vt:lpstr>Who are you?</vt:lpstr>
      <vt:lpstr>PowerPoint Presentation</vt:lpstr>
      <vt:lpstr>Tips for learning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 Data with</dc:title>
  <dc:creator>Obstfeld, Amrom E</dc:creator>
  <cp:lastModifiedBy>Robert Benirschke</cp:lastModifiedBy>
  <cp:revision>71</cp:revision>
  <dcterms:modified xsi:type="dcterms:W3CDTF">2023-07-07T22:05:28Z</dcterms:modified>
</cp:coreProperties>
</file>

<file path=docProps/thumbnail.jpeg>
</file>